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72" r:id="rId3"/>
    <p:sldId id="257" r:id="rId4"/>
    <p:sldId id="27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945688"/>
  <p:defaultTextStyle>
    <a:defPPr>
      <a:defRPr lang="ru-RU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423C0B-24CF-4C3C-8A59-7768EA0501B5}" styleName="Normal Style 1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3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3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6"/>
    <p:restoredTop sz="94063"/>
  </p:normalViewPr>
  <p:slideViewPr>
    <p:cSldViewPr snapToObjects="1">
      <p:cViewPr varScale="1">
        <p:scale>
          <a:sx n="106" d="100"/>
          <a:sy n="106" d="100"/>
        </p:scale>
        <p:origin x="-858" y="-96"/>
      </p:cViewPr>
      <p:guideLst>
        <p:guide orient="horz" pos="2154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4.2296830810876563E-3"/>
          <c:w val="0.95458558779967984"/>
          <c:h val="0.8161367282924316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739-42F8-AE6E-D779B9CA7A18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739-42F8-AE6E-D779B9CA7A18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8739-42F8-AE6E-D779B9CA7A18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739-42F8-AE6E-D779B9CA7A18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8739-42F8-AE6E-D779B9CA7A18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Полезен ли лук?</c:v>
                </c:pt>
                <c:pt idx="1">
                  <c:v>Любишь ли ты лук?</c:v>
                </c:pt>
                <c:pt idx="2">
                  <c:v>Употребляешь ли ты лук в пище?</c:v>
                </c:pt>
                <c:pt idx="3">
                  <c:v>Вам нравится, когда лук в пище?</c:v>
                </c:pt>
                <c:pt idx="4">
                  <c:v>Содержатся в луке витамины?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</c:v>
                </c:pt>
                <c:pt idx="1">
                  <c:v>15</c:v>
                </c:pt>
                <c:pt idx="2">
                  <c:v>18</c:v>
                </c:pt>
                <c:pt idx="3">
                  <c:v>16</c:v>
                </c:pt>
                <c:pt idx="4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739-42F8-AE6E-D779B9CA7A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 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739-42F8-AE6E-D779B9CA7A18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8739-42F8-AE6E-D779B9CA7A18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739-42F8-AE6E-D779B9CA7A18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8739-42F8-AE6E-D779B9CA7A18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739-42F8-AE6E-D779B9CA7A18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Полезен ли лук?</c:v>
                </c:pt>
                <c:pt idx="1">
                  <c:v>Любишь ли ты лук?</c:v>
                </c:pt>
                <c:pt idx="2">
                  <c:v>Употребляешь ли ты лук в пище?</c:v>
                </c:pt>
                <c:pt idx="3">
                  <c:v>Вам нравится, когда лук в пище?</c:v>
                </c:pt>
                <c:pt idx="4">
                  <c:v>Содержатся в луке витамины?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739-42F8-AE6E-D779B9CA7A1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знаю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8739-42F8-AE6E-D779B9CA7A18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8739-42F8-AE6E-D779B9CA7A18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8739-42F8-AE6E-D779B9CA7A18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8739-42F8-AE6E-D779B9CA7A18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8739-42F8-AE6E-D779B9CA7A18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Полезен ли лук?</c:v>
                </c:pt>
                <c:pt idx="1">
                  <c:v>Любишь ли ты лук?</c:v>
                </c:pt>
                <c:pt idx="2">
                  <c:v>Употребляешь ли ты лук в пище?</c:v>
                </c:pt>
                <c:pt idx="3">
                  <c:v>Вам нравится, когда лук в пище?</c:v>
                </c:pt>
                <c:pt idx="4">
                  <c:v>Содержатся в луке витамины?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0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739-42F8-AE6E-D779B9CA7A1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399" y="2130425"/>
            <a:ext cx="10363198" cy="1470025"/>
          </a:xfrm>
        </p:spPr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 altLang="en-US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40A130E-E3B8-4EBE-931F-81B26B8448AA}" type="datetime1">
              <a:rPr lang="ru-RU" altLang="en-US"/>
              <a:pPr lvl="0">
                <a:defRPr/>
              </a:pPr>
              <a:t>20.02.2026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800C6A38-4290-41DD-B95C-4155372FD4A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ставить" type="objOnly" preserve="1">
  <p:cSld name="Встави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CA348888-F454-4AD2-BA62-3AF29D9807C0}" type="datetime1">
              <a:rPr lang="ru-RU" altLang="en-US"/>
              <a:pPr lvl="0">
                <a:defRPr/>
              </a:pPr>
              <a:t>20.02.2026</a:t>
            </a:fld>
            <a:endParaRPr lang="ru-RU" alt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главление" type="clipArtAndTx" preserve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/>
            </a:pPr>
            <a:r>
              <a:rPr lang="ru-RU" altLang="en-US"/>
              <a:t>Введение</a:t>
            </a:r>
          </a:p>
          <a:p>
            <a:pPr lvl="0">
              <a:defRPr/>
            </a:pPr>
            <a:r>
              <a:rPr lang="ru-RU" altLang="en-US"/>
              <a:t>Основной текст 1</a:t>
            </a:r>
          </a:p>
          <a:p>
            <a:pPr lvl="0">
              <a:defRPr/>
            </a:pPr>
            <a:r>
              <a:rPr lang="ru-RU" altLang="en-US"/>
              <a:t>Основной текст 2</a:t>
            </a:r>
          </a:p>
          <a:p>
            <a:pPr lvl="0">
              <a:defRPr/>
            </a:pPr>
            <a:r>
              <a:rPr lang="ru-RU" altLang="en-US"/>
              <a:t>Основной текст 3</a:t>
            </a:r>
          </a:p>
          <a:p>
            <a:pPr lvl="0">
              <a:defRPr/>
            </a:pPr>
            <a:r>
              <a:rPr lang="ru-RU" altLang="en-US"/>
              <a:t>Заключение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56FEC12-A4C9-4837-AF94-AD867782C04C}" type="datetime1">
              <a:rPr lang="ru-RU" altLang="en-US"/>
              <a:pPr lvl="0">
                <a:defRPr/>
              </a:pPr>
              <a:t>20.02.2026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57F84A3-4F29-4053-ACFD-1BAF2D3F140C}" type="datetime1">
              <a:rPr lang="ru-RU" altLang="en-US"/>
              <a:pPr lvl="0">
                <a:defRPr/>
              </a:pPr>
              <a:t>20.02.2026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4953836A-82A3-4C8B-9D31-CD724F3673ED}" type="datetime1">
              <a:rPr lang="ru-RU" altLang="en-US"/>
              <a:pPr lvl="0">
                <a:defRPr/>
              </a:pPr>
              <a:t>20.02.2026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2EBAF6-36D0-4DD8-B695-D4C1B37E35D6}" type="datetime1">
              <a:rPr lang="ru-RU" altLang="en-US"/>
              <a:pPr lvl="0">
                <a:defRPr/>
              </a:pPr>
              <a:t>20.02.2026</a:t>
            </a:fld>
            <a:endParaRPr lang="ru-RU" alt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083" y="4406900"/>
            <a:ext cx="103631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60728D28-603B-4EFC-80F8-17E5E9107035}" type="datetime1">
              <a:rPr lang="ru-RU" altLang="en-US"/>
              <a:pPr lvl="0">
                <a:defRPr/>
              </a:pPr>
              <a:t>20.02.2026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27A1F4E-0809-4239-8034-C38E431DAF92}" type="datetime1">
              <a:rPr lang="ru-RU" altLang="en-US"/>
              <a:pPr lvl="0">
                <a:defRPr/>
              </a:pPr>
              <a:t>20.02.2026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E0DA496-7307-4E8B-88DE-CB97B48BAB6F}" type="datetime1">
              <a:rPr lang="ru-RU" altLang="en-US"/>
              <a:pPr lvl="0">
                <a:defRPr/>
              </a:pPr>
              <a:t>20.02.2026</a:t>
            </a:fld>
            <a:endParaRPr lang="ru-RU" alt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ы" type="tbl" preserve="1">
  <p:cSld name="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>
              <a:defRPr/>
            </a:pPr>
            <a:r>
              <a:rPr lang="ru-RU" altLang="en-US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8721E90-850C-410B-8B89-8394F580CFDA}" type="datetime1">
              <a:rPr lang="ru-RU" altLang="en-US"/>
              <a:pPr lvl="0">
                <a:defRPr/>
              </a:pPr>
              <a:t>20.02.2026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етыре объекта" type="fourObj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ACE7E28-9336-4363-8674-B91477D8F243}" type="datetime1">
              <a:rPr lang="ru-RU" altLang="en-US"/>
              <a:pPr lvl="0">
                <a:defRPr/>
              </a:pPr>
              <a:t>20.02.2026</a:t>
            </a:fld>
            <a:endParaRPr lang="ru-RU" alt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ru-RU" altLang="en-US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 altLang="en-US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ACE7E28-9336-4363-8674-B91477D8F243}" type="datetime1">
              <a:rPr lang="ru-RU" altLang="en-US"/>
              <a:pPr lvl="0">
                <a:defRPr/>
              </a:pPr>
              <a:t>20.02.2026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hinkfree Office">
    <p:bg>
      <p:bgPr>
        <a:blipFill rotWithShape="1">
          <a:blip r:embed="rId14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D422D86A-5F52-4165-8473-F1B836277586}" type="datetime1">
              <a:rPr lang="ru-RU" altLang="en-US"/>
              <a:pPr lvl="0">
                <a:defRPr/>
              </a:pPr>
              <a:t>20.02.2026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AD22CD3B-FDDF-4998-970C-76E6E0BEC65F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ransition/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675620" y="116632"/>
            <a:ext cx="6264783" cy="626478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en-US" sz="2600" dirty="0">
                <a:latin typeface="Times New Roman"/>
              </a:rPr>
              <a:t>МБОУ </a:t>
            </a:r>
            <a:r>
              <a:rPr lang="ru-RU" altLang="en-US" sz="2600" dirty="0" err="1">
                <a:latin typeface="Times New Roman"/>
              </a:rPr>
              <a:t>Сеченовская</a:t>
            </a:r>
            <a:r>
              <a:rPr lang="ru-RU" altLang="en-US" sz="2600" dirty="0">
                <a:latin typeface="Times New Roman"/>
              </a:rPr>
              <a:t> средняя школа</a:t>
            </a:r>
            <a:r>
              <a:rPr lang="en-US" altLang="ru-RU" sz="2600" dirty="0">
                <a:latin typeface="Times New Roman"/>
              </a:rPr>
              <a:t>.</a:t>
            </a:r>
          </a:p>
          <a:p>
            <a:pPr>
              <a:defRPr/>
            </a:pPr>
            <a:endParaRPr lang="ru-RU" altLang="en-US" sz="2600" dirty="0">
              <a:latin typeface="Times New Roman"/>
            </a:endParaRPr>
          </a:p>
          <a:p>
            <a:pPr>
              <a:defRPr/>
            </a:pPr>
            <a:endParaRPr lang="en-US" altLang="ru-RU" dirty="0">
              <a:latin typeface="Times New Roman"/>
            </a:endParaRPr>
          </a:p>
          <a:p>
            <a:pPr>
              <a:defRPr/>
            </a:pPr>
            <a:r>
              <a:rPr lang="ru-RU" altLang="en-US" sz="2000" b="1" dirty="0" smtClean="0">
                <a:latin typeface="Times New Roman"/>
              </a:rPr>
              <a:t>Исследовательская </a:t>
            </a:r>
            <a:r>
              <a:rPr lang="ru-RU" altLang="en-US" sz="2000" b="1" dirty="0">
                <a:latin typeface="Times New Roman"/>
              </a:rPr>
              <a:t>работа на тему</a:t>
            </a:r>
            <a:r>
              <a:rPr lang="en-US" altLang="ru-RU" sz="2000" b="1" dirty="0">
                <a:latin typeface="Times New Roman"/>
              </a:rPr>
              <a:t>:</a:t>
            </a:r>
          </a:p>
          <a:p>
            <a:pPr>
              <a:defRPr/>
            </a:pPr>
            <a:r>
              <a:rPr lang="ru-RU" altLang="en-US" sz="2600" b="1" dirty="0">
                <a:latin typeface="Times New Roman"/>
              </a:rPr>
              <a:t>“Условия выращивания </a:t>
            </a:r>
            <a:r>
              <a:rPr lang="ru-RU" altLang="en-US" sz="2600" b="1" dirty="0" smtClean="0">
                <a:latin typeface="Times New Roman"/>
              </a:rPr>
              <a:t/>
            </a:r>
            <a:br>
              <a:rPr lang="ru-RU" altLang="en-US" sz="2600" b="1" dirty="0" smtClean="0">
                <a:latin typeface="Times New Roman"/>
              </a:rPr>
            </a:br>
            <a:r>
              <a:rPr lang="ru-RU" altLang="en-US" sz="2600" b="1" dirty="0" smtClean="0">
                <a:latin typeface="Times New Roman"/>
              </a:rPr>
              <a:t>зеленого </a:t>
            </a:r>
            <a:r>
              <a:rPr lang="ru-RU" altLang="en-US" sz="2600" b="1" dirty="0">
                <a:latin typeface="Times New Roman"/>
              </a:rPr>
              <a:t>лука“</a:t>
            </a:r>
          </a:p>
          <a:p>
            <a:pPr>
              <a:defRPr/>
            </a:pPr>
            <a:endParaRPr lang="ru-RU" altLang="en-US" sz="2600" dirty="0">
              <a:latin typeface="Times New Roman"/>
            </a:endParaRPr>
          </a:p>
          <a:p>
            <a:pPr>
              <a:defRPr/>
            </a:pPr>
            <a:endParaRPr lang="ru-RU" altLang="en-US" sz="3600" dirty="0">
              <a:latin typeface="Times New Roman"/>
            </a:endParaRPr>
          </a:p>
          <a:p>
            <a:pPr>
              <a:defRPr/>
            </a:pPr>
            <a:r>
              <a:rPr lang="ru-RU" altLang="en-US" sz="2600" dirty="0">
                <a:latin typeface="Times New Roman"/>
              </a:rPr>
              <a:t>Выполнила</a:t>
            </a:r>
            <a:r>
              <a:rPr lang="en-US" altLang="ru-RU" sz="2600" dirty="0">
                <a:latin typeface="Times New Roman"/>
              </a:rPr>
              <a:t>:</a:t>
            </a:r>
            <a:r>
              <a:rPr lang="ru-RU" altLang="en-US" sz="2600" dirty="0">
                <a:latin typeface="Times New Roman"/>
              </a:rPr>
              <a:t> </a:t>
            </a:r>
            <a:r>
              <a:rPr lang="ru-RU" altLang="en-US" sz="2600" dirty="0" err="1">
                <a:latin typeface="Times New Roman"/>
              </a:rPr>
              <a:t>Лобаева</a:t>
            </a:r>
            <a:r>
              <a:rPr lang="ru-RU" altLang="en-US" sz="2600" dirty="0">
                <a:latin typeface="Times New Roman"/>
              </a:rPr>
              <a:t> Анастасия</a:t>
            </a:r>
          </a:p>
          <a:p>
            <a:pPr>
              <a:defRPr/>
            </a:pPr>
            <a:r>
              <a:rPr lang="ru-RU" altLang="en-US" sz="2600" dirty="0">
                <a:latin typeface="Times New Roman"/>
              </a:rPr>
              <a:t>Руководитель</a:t>
            </a:r>
            <a:r>
              <a:rPr lang="en-US" altLang="ru-RU" sz="2600" dirty="0" smtClean="0">
                <a:latin typeface="Times New Roman"/>
              </a:rPr>
              <a:t>:</a:t>
            </a:r>
            <a:r>
              <a:rPr lang="ru-RU" altLang="ru-RU" sz="2600" dirty="0" smtClean="0">
                <a:latin typeface="Times New Roman"/>
              </a:rPr>
              <a:t> </a:t>
            </a:r>
            <a:r>
              <a:rPr lang="ru-RU" altLang="ru-RU" sz="2600" dirty="0" err="1" smtClean="0">
                <a:latin typeface="Times New Roman"/>
              </a:rPr>
              <a:t>Лобаева</a:t>
            </a:r>
            <a:r>
              <a:rPr lang="ru-RU" altLang="ru-RU" sz="2600" dirty="0" smtClean="0">
                <a:latin typeface="Times New Roman"/>
              </a:rPr>
              <a:t> Н.Е</a:t>
            </a:r>
            <a:endParaRPr lang="en-US" altLang="ru-RU" sz="2600" dirty="0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75460" y="152636"/>
            <a:ext cx="8677024" cy="2232279"/>
          </a:xfrm>
        </p:spPr>
        <p:txBody>
          <a:bodyPr/>
          <a:lstStyle/>
          <a:p>
            <a:pPr>
              <a:defRPr/>
            </a:pPr>
            <a:r>
              <a:rPr lang="ru-RU" altLang="en-US" sz="1800" b="1" dirty="0">
                <a:latin typeface="Times New Roman"/>
              </a:rPr>
              <a:t>Наблюдение</a:t>
            </a:r>
            <a:r>
              <a:rPr lang="en-US" altLang="ru-RU" sz="1800" b="1" dirty="0">
                <a:latin typeface="Times New Roman"/>
              </a:rPr>
              <a:t>: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В целях практического изучения роста лука на перо я взяла лук одинакового размера, обрезала верхушки и посадила их: одни - в баночку с землей, другие в </a:t>
            </a:r>
            <a:r>
              <a:rPr lang="ru-RU" altLang="en-US" sz="1800" dirty="0" smtClean="0">
                <a:latin typeface="Times New Roman"/>
              </a:rPr>
              <a:t>баночку</a:t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с </a:t>
            </a:r>
            <a:r>
              <a:rPr lang="ru-RU" altLang="en-US" sz="1800" dirty="0">
                <a:latin typeface="Times New Roman"/>
              </a:rPr>
              <a:t>водой и поставила в темное место, чтобы луковицы дали корни</a:t>
            </a:r>
            <a:r>
              <a:rPr lang="ru-RU" altLang="en-US" sz="3100" dirty="0">
                <a:latin typeface="Times New Roman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35460" y="2116969"/>
            <a:ext cx="5364596" cy="435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116969"/>
            <a:ext cx="2412268" cy="4245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271464" y="3562636"/>
            <a:ext cx="5724636" cy="2304256"/>
          </a:xfrm>
        </p:spPr>
        <p:txBody>
          <a:bodyPr>
            <a:normAutofit/>
          </a:bodyPr>
          <a:lstStyle/>
          <a:p>
            <a:pPr algn="l">
              <a:defRPr/>
            </a:pPr>
            <a:endParaRPr lang="en-US" altLang="ru-RU" sz="1800" dirty="0"/>
          </a:p>
          <a:p>
            <a:pPr algn="l">
              <a:defRPr/>
            </a:pPr>
            <a:r>
              <a:rPr lang="ru-RU" altLang="en-US" sz="1800" dirty="0"/>
              <a:t>После посадки</a:t>
            </a:r>
            <a:r>
              <a:rPr lang="en-US" altLang="ru-RU" sz="1800" dirty="0"/>
              <a:t>,</a:t>
            </a:r>
            <a:r>
              <a:rPr lang="ru-RU" altLang="en-US" sz="1800" dirty="0"/>
              <a:t> я поставила лук на стол</a:t>
            </a:r>
            <a:r>
              <a:rPr lang="en-US" altLang="ru-RU" sz="1800" dirty="0"/>
              <a:t>,</a:t>
            </a:r>
            <a:r>
              <a:rPr lang="ru-RU" altLang="en-US" sz="1800" dirty="0"/>
              <a:t> где </a:t>
            </a:r>
            <a:r>
              <a:rPr lang="ru-RU" altLang="en-US" sz="1800" dirty="0" smtClean="0"/>
              <a:t/>
            </a:r>
            <a:br>
              <a:rPr lang="ru-RU" altLang="en-US" sz="1800" dirty="0" smtClean="0"/>
            </a:br>
            <a:r>
              <a:rPr lang="ru-RU" altLang="en-US" sz="1800" dirty="0" smtClean="0"/>
              <a:t>больше </a:t>
            </a:r>
            <a:r>
              <a:rPr lang="ru-RU" altLang="en-US" sz="1800" dirty="0"/>
              <a:t>света и </a:t>
            </a:r>
            <a:r>
              <a:rPr lang="ru-RU" altLang="en-US" sz="1800" dirty="0" smtClean="0"/>
              <a:t>тепла </a:t>
            </a:r>
            <a:r>
              <a:rPr lang="ru-RU" altLang="en-US" sz="1800" dirty="0"/>
              <a:t>и далее я стала вести </a:t>
            </a:r>
            <a:r>
              <a:rPr lang="ru-RU" altLang="en-US" sz="1800" dirty="0" smtClean="0"/>
              <a:t/>
            </a:r>
            <a:br>
              <a:rPr lang="ru-RU" altLang="en-US" sz="1800" dirty="0" smtClean="0"/>
            </a:br>
            <a:r>
              <a:rPr lang="ru-RU" altLang="en-US" sz="1800" dirty="0" smtClean="0"/>
              <a:t>наблюдения </a:t>
            </a:r>
            <a:r>
              <a:rPr lang="ru-RU" altLang="en-US" sz="1800" dirty="0"/>
              <a:t>и записывать в </a:t>
            </a:r>
            <a:r>
              <a:rPr lang="ru-RU" altLang="en-US" sz="1800" dirty="0" smtClean="0"/>
              <a:t>таблицу.</a:t>
            </a:r>
            <a:br>
              <a:rPr lang="ru-RU" altLang="en-US" sz="1800" dirty="0" smtClean="0"/>
            </a:br>
            <a:r>
              <a:rPr lang="ru-RU" altLang="en-US" sz="1800" dirty="0" smtClean="0"/>
              <a:t> В </a:t>
            </a:r>
            <a:r>
              <a:rPr lang="ru-RU" altLang="en-US" sz="1800" dirty="0"/>
              <a:t>результате получилась такая таблица</a:t>
            </a:r>
            <a:r>
              <a:rPr lang="en-US" altLang="ru-RU" sz="1800" dirty="0"/>
              <a:t>,</a:t>
            </a:r>
            <a:r>
              <a:rPr lang="ru-RU" altLang="en-US" sz="1800" dirty="0"/>
              <a:t> где видно как рос лук воде и земле</a:t>
            </a:r>
            <a:r>
              <a:rPr lang="en-US" altLang="ru-RU" sz="1800" dirty="0"/>
              <a:t>,</a:t>
            </a:r>
            <a:r>
              <a:rPr lang="ru-RU" altLang="en-US" sz="1800" dirty="0"/>
              <a:t> на сколько быстрее лук рос в земле</a:t>
            </a:r>
            <a:r>
              <a:rPr lang="en-US" altLang="ru-RU" sz="1800" dirty="0"/>
              <a:t>,</a:t>
            </a:r>
            <a:r>
              <a:rPr lang="ru-RU" altLang="en-US" sz="1800" dirty="0"/>
              <a:t> чем воде</a:t>
            </a:r>
            <a:r>
              <a:rPr lang="en-US" altLang="ru-RU" sz="1800" dirty="0"/>
              <a:t>.</a:t>
            </a:r>
          </a:p>
          <a:p>
            <a:pPr algn="l">
              <a:defRPr/>
            </a:pPr>
            <a:endParaRPr lang="en-US" altLang="ru-RU" sz="3100" dirty="0"/>
          </a:p>
          <a:p>
            <a:pPr algn="l">
              <a:defRPr/>
            </a:pPr>
            <a:endParaRPr lang="en-US" altLang="ru-RU" sz="31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105600" y="3573016"/>
            <a:ext cx="4410237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356140" y="561020"/>
            <a:ext cx="3935733" cy="27363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1464" y="1340768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prstClr val="black"/>
                </a:solidFill>
                <a:ea typeface="+mj-ea"/>
              </a:rPr>
              <a:t>29 </a:t>
            </a:r>
            <a:r>
              <a:rPr lang="ru-RU" altLang="en-US" dirty="0">
                <a:solidFill>
                  <a:prstClr val="black"/>
                </a:solidFill>
                <a:ea typeface="+mj-ea"/>
              </a:rPr>
              <a:t>сентября </a:t>
            </a:r>
            <a:r>
              <a:rPr lang="en-US" altLang="ru-RU" dirty="0">
                <a:solidFill>
                  <a:prstClr val="black"/>
                </a:solidFill>
                <a:ea typeface="+mj-ea"/>
              </a:rPr>
              <a:t>2022</a:t>
            </a:r>
            <a:r>
              <a:rPr lang="ru-RU" altLang="en-US" dirty="0">
                <a:solidFill>
                  <a:prstClr val="black"/>
                </a:solidFill>
                <a:ea typeface="+mj-ea"/>
              </a:rPr>
              <a:t> выбрав луковицы одинаковые по размеру</a:t>
            </a:r>
            <a:r>
              <a:rPr lang="en-US" altLang="ru-RU" dirty="0">
                <a:solidFill>
                  <a:prstClr val="black"/>
                </a:solidFill>
                <a:ea typeface="+mj-ea"/>
              </a:rPr>
              <a:t>,</a:t>
            </a:r>
            <a:r>
              <a:rPr lang="ru-RU" altLang="en-US" dirty="0">
                <a:solidFill>
                  <a:prstClr val="black"/>
                </a:solidFill>
                <a:ea typeface="+mj-ea"/>
              </a:rPr>
              <a:t>я посадила </a:t>
            </a:r>
            <a:r>
              <a:rPr lang="en-US" altLang="ru-RU" dirty="0">
                <a:solidFill>
                  <a:prstClr val="black"/>
                </a:solidFill>
                <a:ea typeface="+mj-ea"/>
              </a:rPr>
              <a:t>18</a:t>
            </a:r>
            <a:r>
              <a:rPr lang="ru-RU" altLang="en-US" dirty="0">
                <a:solidFill>
                  <a:prstClr val="black"/>
                </a:solidFill>
                <a:ea typeface="+mj-ea"/>
              </a:rPr>
              <a:t> луковиц в пластиковую посуду с землей и </a:t>
            </a:r>
            <a:r>
              <a:rPr lang="en-US" altLang="ru-RU" dirty="0">
                <a:solidFill>
                  <a:prstClr val="black"/>
                </a:solidFill>
                <a:ea typeface="+mj-ea"/>
              </a:rPr>
              <a:t>3</a:t>
            </a:r>
            <a:r>
              <a:rPr lang="ru-RU" altLang="en-US" dirty="0">
                <a:solidFill>
                  <a:prstClr val="black"/>
                </a:solidFill>
                <a:ea typeface="+mj-ea"/>
              </a:rPr>
              <a:t> луковицы оставила в воде</a:t>
            </a:r>
            <a:r>
              <a:rPr lang="en-US" altLang="ru-RU" dirty="0">
                <a:solidFill>
                  <a:prstClr val="black"/>
                </a:solidFill>
                <a:ea typeface="+mj-ea"/>
              </a:rPr>
              <a:t>.</a:t>
            </a:r>
            <a:r>
              <a:rPr lang="ru-RU" altLang="ru-RU" dirty="0">
                <a:solidFill>
                  <a:prstClr val="black"/>
                </a:solidFill>
                <a:ea typeface="+mj-ea"/>
              </a:rPr>
              <a:t/>
            </a:r>
            <a:br>
              <a:rPr lang="ru-RU" altLang="ru-RU" dirty="0">
                <a:solidFill>
                  <a:prstClr val="black"/>
                </a:solidFill>
                <a:ea typeface="+mj-ea"/>
              </a:rPr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160382" y="0"/>
            <a:ext cx="3031618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160382" y="3284982"/>
            <a:ext cx="3031617" cy="3573018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570537"/>
              </p:ext>
            </p:extLst>
          </p:nvPr>
        </p:nvGraphicFramePr>
        <p:xfrm>
          <a:off x="875419" y="332656"/>
          <a:ext cx="8284962" cy="6525344"/>
        </p:xfrm>
        <a:graphic>
          <a:graphicData uri="http://schemas.openxmlformats.org/drawingml/2006/table">
            <a:tbl>
              <a:tblPr firstRow="1" bandRow="1">
                <a:tableStyleId>{1F423C0B-24CF-4C3C-8A59-7768EA0501B5}</a:tableStyleId>
              </a:tblPr>
              <a:tblGrid>
                <a:gridCol w="16260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037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551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681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en-US" sz="1500" dirty="0">
                          <a:latin typeface="Times New Roman"/>
                        </a:rPr>
                        <a:t>Дата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en-US" sz="1500">
                          <a:latin typeface="Times New Roman"/>
                        </a:rPr>
                        <a:t>Лук  </a:t>
                      </a:r>
                      <a:r>
                        <a:rPr lang="en-US" altLang="ru-RU" sz="1500">
                          <a:latin typeface="Times New Roman"/>
                        </a:rPr>
                        <a:t>-</a:t>
                      </a:r>
                      <a:r>
                        <a:rPr lang="ru-RU" altLang="en-US" sz="1500">
                          <a:latin typeface="Times New Roman"/>
                        </a:rPr>
                        <a:t> в воде </a:t>
                      </a:r>
                    </a:p>
                    <a:p>
                      <a:pPr algn="ctr">
                        <a:defRPr/>
                      </a:pPr>
                      <a:r>
                        <a:rPr lang="ru-RU" altLang="en-US" sz="1500">
                          <a:latin typeface="Times New Roman"/>
                        </a:rPr>
                        <a:t>Росток размеры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en-US" sz="1500">
                          <a:latin typeface="Times New Roman"/>
                        </a:rPr>
                        <a:t>Лук в почве</a:t>
                      </a:r>
                    </a:p>
                    <a:p>
                      <a:pPr algn="ctr">
                        <a:defRPr/>
                      </a:pPr>
                      <a:r>
                        <a:rPr lang="ru-RU" altLang="en-US" sz="1500">
                          <a:latin typeface="Times New Roman"/>
                        </a:rPr>
                        <a:t>Росток размеры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733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3.10.22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altLang="en-US" sz="1500">
                          <a:latin typeface="Times New Roman"/>
                        </a:rPr>
                        <a:t>Появились корни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altLang="en-US" sz="1500">
                          <a:latin typeface="Times New Roman"/>
                        </a:rPr>
                        <a:t>Появились корни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9887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7.10.22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altLang="en-US" sz="1500" dirty="0">
                          <a:latin typeface="Times New Roman"/>
                        </a:rPr>
                        <a:t>Без изменений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altLang="en-US" sz="1500">
                          <a:latin typeface="Times New Roman"/>
                        </a:rPr>
                        <a:t>Появились у </a:t>
                      </a:r>
                      <a:r>
                        <a:rPr lang="en-US" altLang="ru-RU" sz="1500">
                          <a:latin typeface="Times New Roman"/>
                        </a:rPr>
                        <a:t>3</a:t>
                      </a:r>
                      <a:r>
                        <a:rPr lang="ru-RU" altLang="en-US" sz="1500">
                          <a:latin typeface="Times New Roman"/>
                        </a:rPr>
                        <a:t>х первые перья</a:t>
                      </a:r>
                      <a:r>
                        <a:rPr lang="en-US" altLang="ru-RU" sz="1500">
                          <a:latin typeface="Times New Roman"/>
                        </a:rPr>
                        <a:t>:</a:t>
                      </a:r>
                    </a:p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1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-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2</a:t>
                      </a:r>
                      <a:r>
                        <a:rPr lang="ru-RU" altLang="en-US" sz="1500">
                          <a:latin typeface="Times New Roman"/>
                        </a:rPr>
                        <a:t>см</a:t>
                      </a:r>
                    </a:p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2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.-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1</a:t>
                      </a:r>
                      <a:r>
                        <a:rPr lang="ru-RU" altLang="en-US" sz="1500">
                          <a:latin typeface="Times New Roman"/>
                        </a:rPr>
                        <a:t>см</a:t>
                      </a:r>
                    </a:p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3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-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0.5</a:t>
                      </a:r>
                      <a:r>
                        <a:rPr lang="ru-RU" altLang="en-US" sz="1500">
                          <a:latin typeface="Times New Roman"/>
                        </a:rPr>
                        <a:t> см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80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8.10.22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altLang="en-US" sz="1500">
                          <a:latin typeface="Times New Roman"/>
                        </a:rPr>
                        <a:t>Без изменений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1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-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3</a:t>
                      </a:r>
                      <a:r>
                        <a:rPr lang="ru-RU" altLang="en-US" sz="1500">
                          <a:latin typeface="Times New Roman"/>
                        </a:rPr>
                        <a:t>см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</a:p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2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-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2</a:t>
                      </a:r>
                      <a:r>
                        <a:rPr lang="ru-RU" altLang="en-US" sz="1500">
                          <a:latin typeface="Times New Roman"/>
                        </a:rPr>
                        <a:t>см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</a:p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3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по </a:t>
                      </a:r>
                      <a:r>
                        <a:rPr lang="en-US" altLang="ru-RU" sz="1500">
                          <a:latin typeface="Times New Roman"/>
                        </a:rPr>
                        <a:t>5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-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0.5</a:t>
                      </a:r>
                      <a:r>
                        <a:rPr lang="ru-RU" altLang="en-US" sz="1500">
                          <a:latin typeface="Times New Roman"/>
                        </a:rPr>
                        <a:t>см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833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10.10.22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2</a:t>
                      </a:r>
                      <a:r>
                        <a:rPr lang="ru-RU" altLang="en-US" sz="1500">
                          <a:latin typeface="Times New Roman"/>
                        </a:rPr>
                        <a:t> лука дали перья по </a:t>
                      </a:r>
                      <a:r>
                        <a:rPr lang="en-US" altLang="ru-RU" sz="1500">
                          <a:latin typeface="Times New Roman"/>
                        </a:rPr>
                        <a:t>1</a:t>
                      </a:r>
                      <a:r>
                        <a:rPr lang="ru-RU" altLang="en-US" sz="1500">
                          <a:latin typeface="Times New Roman"/>
                        </a:rPr>
                        <a:t> см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1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.-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9</a:t>
                      </a:r>
                      <a:r>
                        <a:rPr lang="ru-RU" altLang="en-US" sz="1500">
                          <a:latin typeface="Times New Roman"/>
                        </a:rPr>
                        <a:t>см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</a:p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2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-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8</a:t>
                      </a:r>
                      <a:r>
                        <a:rPr lang="ru-RU" altLang="en-US" sz="1500">
                          <a:latin typeface="Times New Roman"/>
                        </a:rPr>
                        <a:t>см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</a:p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3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-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7</a:t>
                      </a:r>
                      <a:r>
                        <a:rPr lang="ru-RU" altLang="en-US" sz="1500">
                          <a:latin typeface="Times New Roman"/>
                        </a:rPr>
                        <a:t>см</a:t>
                      </a:r>
                    </a:p>
                    <a:p>
                      <a:pPr>
                        <a:defRPr/>
                      </a:pPr>
                      <a:r>
                        <a:rPr lang="ru-RU" altLang="en-US" sz="1500">
                          <a:latin typeface="Times New Roman"/>
                        </a:rPr>
                        <a:t>остольные по </a:t>
                      </a:r>
                      <a:r>
                        <a:rPr lang="en-US" altLang="ru-RU" sz="1500">
                          <a:latin typeface="Times New Roman"/>
                        </a:rPr>
                        <a:t>2</a:t>
                      </a:r>
                      <a:r>
                        <a:rPr lang="ru-RU" altLang="en-US" sz="1500">
                          <a:latin typeface="Times New Roman"/>
                        </a:rPr>
                        <a:t> см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977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13.10.22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1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-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3</a:t>
                      </a:r>
                      <a:r>
                        <a:rPr lang="ru-RU" altLang="en-US" sz="1500">
                          <a:latin typeface="Times New Roman"/>
                        </a:rPr>
                        <a:t>см</a:t>
                      </a:r>
                    </a:p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2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-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2</a:t>
                      </a:r>
                      <a:r>
                        <a:rPr lang="ru-RU" altLang="en-US" sz="1500">
                          <a:latin typeface="Times New Roman"/>
                        </a:rPr>
                        <a:t>см</a:t>
                      </a:r>
                    </a:p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3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без перьев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10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-</a:t>
                      </a:r>
                      <a:r>
                        <a:rPr lang="ru-RU" altLang="en-US" sz="1500">
                          <a:latin typeface="Times New Roman"/>
                        </a:rPr>
                        <a:t> по </a:t>
                      </a:r>
                      <a:r>
                        <a:rPr lang="en-US" altLang="ru-RU" sz="1500">
                          <a:latin typeface="Times New Roman"/>
                        </a:rPr>
                        <a:t>15</a:t>
                      </a:r>
                      <a:r>
                        <a:rPr lang="ru-RU" altLang="en-US" sz="1500">
                          <a:latin typeface="Times New Roman"/>
                        </a:rPr>
                        <a:t> см</a:t>
                      </a:r>
                    </a:p>
                    <a:p>
                      <a:pPr>
                        <a:defRPr/>
                      </a:pPr>
                      <a:r>
                        <a:rPr lang="ru-RU" altLang="en-US" sz="1500">
                          <a:latin typeface="Times New Roman"/>
                        </a:rPr>
                        <a:t>А остольные </a:t>
                      </a:r>
                      <a:r>
                        <a:rPr lang="en-US" altLang="ru-RU" sz="1500">
                          <a:latin typeface="Times New Roman"/>
                        </a:rPr>
                        <a:t>3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по </a:t>
                      </a:r>
                      <a:r>
                        <a:rPr lang="en-US" altLang="ru-RU" sz="1500">
                          <a:latin typeface="Times New Roman"/>
                        </a:rPr>
                        <a:t>10</a:t>
                      </a:r>
                      <a:r>
                        <a:rPr lang="ru-RU" altLang="en-US" sz="1500">
                          <a:latin typeface="Times New Roman"/>
                        </a:rPr>
                        <a:t> см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1780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20.10.22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1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-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8</a:t>
                      </a:r>
                      <a:r>
                        <a:rPr lang="ru-RU" altLang="en-US" sz="1500">
                          <a:latin typeface="Times New Roman"/>
                        </a:rPr>
                        <a:t>см</a:t>
                      </a:r>
                    </a:p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2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-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5</a:t>
                      </a:r>
                      <a:r>
                        <a:rPr lang="ru-RU" altLang="en-US" sz="1500">
                          <a:latin typeface="Times New Roman"/>
                        </a:rPr>
                        <a:t>см</a:t>
                      </a:r>
                    </a:p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3</a:t>
                      </a:r>
                      <a:r>
                        <a:rPr lang="ru-RU" altLang="en-US" sz="1500">
                          <a:latin typeface="Times New Roman"/>
                        </a:rPr>
                        <a:t>л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-</a:t>
                      </a:r>
                      <a:r>
                        <a:rPr lang="ru-RU" altLang="en-US" sz="1500">
                          <a:latin typeface="Times New Roman"/>
                        </a:rPr>
                        <a:t> </a:t>
                      </a:r>
                      <a:r>
                        <a:rPr lang="en-US" altLang="ru-RU" sz="1500">
                          <a:latin typeface="Times New Roman"/>
                        </a:rPr>
                        <a:t>3</a:t>
                      </a:r>
                      <a:r>
                        <a:rPr lang="ru-RU" altLang="en-US" sz="1500">
                          <a:latin typeface="Times New Roman"/>
                        </a:rPr>
                        <a:t>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altLang="en-US" sz="1500" dirty="0">
                          <a:latin typeface="Times New Roman"/>
                        </a:rPr>
                        <a:t>Все </a:t>
                      </a:r>
                      <a:r>
                        <a:rPr lang="en-US" altLang="ru-RU" sz="1500" dirty="0">
                          <a:latin typeface="Times New Roman"/>
                        </a:rPr>
                        <a:t>18</a:t>
                      </a:r>
                      <a:r>
                        <a:rPr lang="ru-RU" altLang="en-US" sz="1500" dirty="0">
                          <a:latin typeface="Times New Roman"/>
                        </a:rPr>
                        <a:t> луковиц достигли перья по </a:t>
                      </a:r>
                      <a:r>
                        <a:rPr lang="en-US" altLang="ru-RU" sz="1500" dirty="0">
                          <a:latin typeface="Times New Roman"/>
                        </a:rPr>
                        <a:t>15</a:t>
                      </a:r>
                      <a:r>
                        <a:rPr lang="ru-RU" altLang="en-US" sz="1500" dirty="0">
                          <a:latin typeface="Times New Roman"/>
                        </a:rPr>
                        <a:t>см</a:t>
                      </a:r>
                      <a:r>
                        <a:rPr lang="en-US" altLang="ru-RU" sz="1500" dirty="0">
                          <a:latin typeface="Times New Roman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860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altLang="ru-RU" sz="1500">
                          <a:latin typeface="Times New Roman"/>
                        </a:rPr>
                        <a:t>29.10.22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altLang="en-US" sz="1500">
                          <a:latin typeface="Times New Roman"/>
                        </a:rPr>
                        <a:t>Все </a:t>
                      </a:r>
                      <a:r>
                        <a:rPr lang="en-US" altLang="ru-RU" sz="1500">
                          <a:latin typeface="Times New Roman"/>
                        </a:rPr>
                        <a:t>3</a:t>
                      </a:r>
                      <a:r>
                        <a:rPr lang="ru-RU" altLang="en-US" sz="1500">
                          <a:latin typeface="Times New Roman"/>
                        </a:rPr>
                        <a:t> луковицы достигли перья </a:t>
                      </a:r>
                      <a:r>
                        <a:rPr lang="en-US" altLang="ru-RU" sz="1500">
                          <a:latin typeface="Times New Roman"/>
                        </a:rPr>
                        <a:t>15</a:t>
                      </a:r>
                      <a:r>
                        <a:rPr lang="ru-RU" altLang="en-US" sz="1500">
                          <a:latin typeface="Times New Roman"/>
                        </a:rPr>
                        <a:t> см</a:t>
                      </a:r>
                      <a:r>
                        <a:rPr lang="en-US" altLang="ru-RU" sz="1500">
                          <a:latin typeface="Times New Roman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altLang="en-US" sz="1500" dirty="0"/>
                        <a:t>Без изменений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27548" y="584684"/>
            <a:ext cx="8100971" cy="2403686"/>
          </a:xfrm>
        </p:spPr>
        <p:txBody>
          <a:bodyPr/>
          <a:lstStyle/>
          <a:p>
            <a:pPr>
              <a:defRPr/>
            </a:pPr>
            <a:r>
              <a:rPr lang="ru-RU" altLang="en-US" sz="1800" b="1" dirty="0">
                <a:latin typeface="Times New Roman"/>
              </a:rPr>
              <a:t>Вывод: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 В домашних условиях лук можно выращивать и в воде, и в земле.  Но чтобы </a:t>
            </a:r>
            <a:r>
              <a:rPr lang="ru-RU" altLang="en-US" sz="1800" dirty="0" smtClean="0">
                <a:latin typeface="Times New Roman"/>
              </a:rPr>
              <a:t/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быстрее </a:t>
            </a:r>
            <a:r>
              <a:rPr lang="ru-RU" altLang="en-US" sz="1800" dirty="0">
                <a:latin typeface="Times New Roman"/>
              </a:rPr>
              <a:t>и больше получить зелени репчатого лука, лучше его посадить в почву.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Выдвинутая мной гипотеза подтвердилась</a:t>
            </a:r>
            <a:r>
              <a:rPr lang="en-US" altLang="ru-RU" sz="1800" dirty="0">
                <a:latin typeface="Times New Roman"/>
              </a:rPr>
              <a:t>,</a:t>
            </a:r>
            <a:r>
              <a:rPr lang="ru-RU" altLang="en-US" sz="1800" dirty="0">
                <a:latin typeface="Times New Roman"/>
              </a:rPr>
              <a:t> луковицы, посаженной в почву, </a:t>
            </a:r>
            <a:r>
              <a:rPr lang="ru-RU" altLang="en-US" sz="1800" dirty="0" smtClean="0">
                <a:latin typeface="Times New Roman"/>
              </a:rPr>
              <a:t/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они </a:t>
            </a:r>
            <a:r>
              <a:rPr lang="ru-RU" altLang="en-US" sz="1800" dirty="0">
                <a:latin typeface="Times New Roman"/>
              </a:rPr>
              <a:t>растут на много </a:t>
            </a:r>
            <a:r>
              <a:rPr lang="ru-RU" altLang="en-US" sz="1800" dirty="0" smtClean="0">
                <a:latin typeface="Times New Roman"/>
              </a:rPr>
              <a:t>быстрее </a:t>
            </a:r>
            <a:r>
              <a:rPr lang="ru-RU" altLang="en-US" sz="1800" dirty="0">
                <a:latin typeface="Times New Roman"/>
              </a:rPr>
              <a:t>и у них перья гуще и длиннее, чем у луковицы</a:t>
            </a:r>
            <a:r>
              <a:rPr lang="ru-RU" altLang="en-US" sz="1800" dirty="0" smtClean="0">
                <a:latin typeface="Times New Roman"/>
              </a:rPr>
              <a:t>,</a:t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 </a:t>
            </a:r>
            <a:r>
              <a:rPr lang="ru-RU" altLang="en-US" sz="1800" dirty="0">
                <a:latin typeface="Times New Roman"/>
              </a:rPr>
              <a:t>растущей в воде.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8370" r="2852" b="6351"/>
          <a:stretch/>
        </p:blipFill>
        <p:spPr>
          <a:xfrm>
            <a:off x="2747628" y="2977554"/>
            <a:ext cx="2592288" cy="2899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34" t="16943" r="59158" b="13305"/>
          <a:stretch/>
        </p:blipFill>
        <p:spPr>
          <a:xfrm>
            <a:off x="7068108" y="3126079"/>
            <a:ext cx="2102634" cy="2628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11524" y="4755"/>
            <a:ext cx="8569022" cy="338443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en-US" sz="1800" b="1" dirty="0">
                <a:latin typeface="Times New Roman"/>
              </a:rPr>
              <a:t>Заключение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 Лук – растение поистине удивительное. Без него не обходится практически ни одна </a:t>
            </a:r>
            <a:br>
              <a:rPr lang="ru-RU" altLang="en-US" sz="1800" dirty="0">
                <a:latin typeface="Times New Roman"/>
              </a:rPr>
            </a:br>
            <a:r>
              <a:rPr lang="ru-RU" altLang="en-US" sz="1800" dirty="0">
                <a:latin typeface="Times New Roman"/>
              </a:rPr>
              <a:t>хозяйка. Лук входит в рецептуру многих блюд</a:t>
            </a:r>
            <a:r>
              <a:rPr lang="en-US" altLang="ru-RU" sz="1800" dirty="0">
                <a:latin typeface="Times New Roman"/>
              </a:rPr>
              <a:t>.</a:t>
            </a:r>
            <a:r>
              <a:rPr lang="ru-RU" altLang="en-US" sz="1800" dirty="0">
                <a:latin typeface="Times New Roman"/>
              </a:rPr>
              <a:t> В ход идут и зеленые «пёрышки», и </a:t>
            </a:r>
            <a:br>
              <a:rPr lang="ru-RU" altLang="en-US" sz="1800" dirty="0">
                <a:latin typeface="Times New Roman"/>
              </a:rPr>
            </a:br>
            <a:r>
              <a:rPr lang="ru-RU" altLang="en-US" sz="1800" dirty="0">
                <a:latin typeface="Times New Roman"/>
              </a:rPr>
              <a:t>сами луковицы. Я Узнала</a:t>
            </a:r>
            <a:r>
              <a:rPr lang="en-US" altLang="ru-RU" sz="1800" dirty="0">
                <a:latin typeface="Times New Roman"/>
              </a:rPr>
              <a:t>,</a:t>
            </a:r>
            <a:r>
              <a:rPr lang="ru-RU" altLang="en-US" sz="1800" dirty="0">
                <a:latin typeface="Times New Roman"/>
              </a:rPr>
              <a:t> что в свежем зеленом луке содержится много разных </a:t>
            </a:r>
            <a:br>
              <a:rPr lang="ru-RU" altLang="en-US" sz="1800" dirty="0">
                <a:latin typeface="Times New Roman"/>
              </a:rPr>
            </a:br>
            <a:r>
              <a:rPr lang="ru-RU" altLang="en-US" sz="1800" dirty="0">
                <a:latin typeface="Times New Roman"/>
              </a:rPr>
              <a:t>витаминов</a:t>
            </a:r>
            <a:r>
              <a:rPr lang="en-US" altLang="ru-RU" sz="1800" dirty="0">
                <a:latin typeface="Times New Roman"/>
              </a:rPr>
              <a:t>.</a:t>
            </a:r>
            <a:r>
              <a:rPr lang="ru-RU" altLang="en-US" sz="1800" dirty="0">
                <a:latin typeface="Times New Roman"/>
              </a:rPr>
              <a:t> И я  настолько привыкла к луку, что порой забываю о том, что в любое</a:t>
            </a:r>
            <a:br>
              <a:rPr lang="ru-RU" altLang="en-US" sz="1800" dirty="0">
                <a:latin typeface="Times New Roman"/>
              </a:rPr>
            </a:br>
            <a:r>
              <a:rPr lang="ru-RU" altLang="en-US" sz="1800" dirty="0">
                <a:latin typeface="Times New Roman"/>
              </a:rPr>
              <a:t> время года у нас под руками дешёвое средство борьбы со многими болезнями</a:t>
            </a:r>
            <a:r>
              <a:rPr lang="en-US" altLang="ru-RU" sz="1800" dirty="0">
                <a:latin typeface="Times New Roman"/>
              </a:rPr>
              <a:t>.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	Я Предлагаю всем выращивать зеленый лук в домашних условиях и</a:t>
            </a:r>
            <a:br>
              <a:rPr lang="ru-RU" altLang="en-US" sz="1800" dirty="0">
                <a:latin typeface="Times New Roman"/>
              </a:rPr>
            </a:br>
            <a:r>
              <a:rPr lang="ru-RU" altLang="en-US" sz="1800" dirty="0">
                <a:latin typeface="Times New Roman"/>
              </a:rPr>
              <a:t> набираться витаминов</a:t>
            </a:r>
            <a:r>
              <a:rPr lang="en-US" altLang="ru-RU" sz="1800" dirty="0">
                <a:latin typeface="Times New Roman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771284" y="3389190"/>
            <a:ext cx="3932261" cy="2621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7244" y="3019858"/>
            <a:ext cx="3060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Салат  «Витаминный»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631504" y="-135396"/>
            <a:ext cx="8998025" cy="38970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en-US" sz="1800" b="1" dirty="0">
                <a:latin typeface="Times New Roman"/>
              </a:rPr>
              <a:t>Список использованной литературы</a:t>
            </a:r>
            <a:r>
              <a:rPr lang="ru-RU" altLang="en-US" sz="1800" b="1" dirty="0" smtClean="0">
                <a:latin typeface="Times New Roman"/>
              </a:rPr>
              <a:t>:</a:t>
            </a:r>
            <a:br>
              <a:rPr lang="ru-RU" altLang="en-US" sz="1800" b="1" dirty="0" smtClean="0">
                <a:latin typeface="Times New Roman"/>
              </a:rPr>
            </a:br>
            <a:endParaRPr lang="ru-RU" altLang="en-US" sz="1800" b="1" dirty="0">
              <a:latin typeface="Times New Roman"/>
            </a:endParaRP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1.     Детская энциклопедия: «Скажи мне почему?» Аркадий </a:t>
            </a:r>
            <a:r>
              <a:rPr lang="ru-RU" altLang="en-US" sz="1800" dirty="0" err="1">
                <a:latin typeface="Times New Roman"/>
              </a:rPr>
              <a:t>Леокум</a:t>
            </a:r>
            <a:r>
              <a:rPr lang="ru-RU" altLang="en-US" sz="1800" dirty="0">
                <a:latin typeface="Times New Roman"/>
              </a:rPr>
              <a:t>. Москва, Джулия, </a:t>
            </a:r>
            <a:r>
              <a:rPr lang="ru-RU" altLang="en-US" sz="1800" dirty="0" smtClean="0">
                <a:latin typeface="Times New Roman"/>
              </a:rPr>
              <a:t/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>
                <a:latin typeface="Times New Roman"/>
              </a:rPr>
              <a:t> </a:t>
            </a:r>
            <a:r>
              <a:rPr lang="ru-RU" altLang="en-US" sz="1800" dirty="0" smtClean="0">
                <a:latin typeface="Times New Roman"/>
              </a:rPr>
              <a:t>       1992 </a:t>
            </a:r>
            <a:r>
              <a:rPr lang="ru-RU" altLang="en-US" sz="1800" dirty="0">
                <a:latin typeface="Times New Roman"/>
              </a:rPr>
              <a:t>г.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2.     Энциклопедия для детей. Биология, Москва,«</a:t>
            </a:r>
            <a:r>
              <a:rPr lang="ru-RU" altLang="en-US" sz="1800" dirty="0" err="1">
                <a:latin typeface="Times New Roman"/>
              </a:rPr>
              <a:t>Аванта</a:t>
            </a:r>
            <a:r>
              <a:rPr lang="ru-RU" altLang="en-US" sz="1800" dirty="0">
                <a:latin typeface="Times New Roman"/>
              </a:rPr>
              <a:t> +», 1995г.,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3.     http://ru.wikipedia.ru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4.     http://www.bigcatalogphotos.ru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5.     http://www.medicalplant.ru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6.     Программа «Галилео Галилей». Канал СТС. 18 марта 2010г.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883532" y="1520788"/>
            <a:ext cx="3633429" cy="3456432"/>
          </a:xfrm>
        </p:spPr>
        <p:txBody>
          <a:bodyPr/>
          <a:lstStyle/>
          <a:p>
            <a:pPr algn="l">
              <a:defRPr/>
            </a:pPr>
            <a:r>
              <a:rPr lang="ru-RU" altLang="en-US" sz="1800" dirty="0" smtClean="0">
                <a:latin typeface="Times New Roman"/>
              </a:rPr>
              <a:t>1</a:t>
            </a:r>
            <a:r>
              <a:rPr lang="ru-RU" altLang="en-US" sz="1800" dirty="0">
                <a:latin typeface="Times New Roman"/>
              </a:rPr>
              <a:t>.</a:t>
            </a:r>
            <a:r>
              <a:rPr lang="en-US" altLang="ru-RU" sz="1800" dirty="0">
                <a:latin typeface="Times New Roman"/>
              </a:rPr>
              <a:t> </a:t>
            </a:r>
            <a:r>
              <a:rPr lang="ru-RU" altLang="en-US" sz="1800" dirty="0">
                <a:latin typeface="Times New Roman"/>
              </a:rPr>
              <a:t>Общие сведения  «О луке»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2. Практическая часть</a:t>
            </a:r>
            <a:r>
              <a:rPr lang="en-US" altLang="ru-RU" sz="1800" dirty="0">
                <a:latin typeface="Times New Roman"/>
              </a:rPr>
              <a:t>:</a:t>
            </a:r>
            <a:r>
              <a:rPr lang="ru-RU" altLang="en-US" sz="1800" dirty="0">
                <a:latin typeface="Times New Roman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altLang="en-US" sz="1800" dirty="0" smtClean="0">
                <a:latin typeface="Times New Roman"/>
              </a:rPr>
              <a:t>Опрос</a:t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Наблюдение</a:t>
            </a:r>
            <a:endParaRPr lang="ru-RU" altLang="en-US" sz="1800" dirty="0">
              <a:latin typeface="Times New Roman"/>
            </a:endParaRPr>
          </a:p>
          <a:p>
            <a:pPr marL="442680" indent="-442680" algn="l">
              <a:buFont typeface="Arial"/>
              <a:buChar char="•"/>
              <a:defRPr/>
            </a:pPr>
            <a:r>
              <a:rPr lang="ru-RU" altLang="en-US" sz="1800" dirty="0">
                <a:latin typeface="Times New Roman"/>
              </a:rPr>
              <a:t>Вывод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3. Заключение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4. Список использованной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 литературы </a:t>
            </a:r>
            <a:endParaRPr lang="ru-RU" altLang="en-US" sz="3100" dirty="0">
              <a:latin typeface="Times New Roman"/>
            </a:endParaRPr>
          </a:p>
          <a:p>
            <a:pPr algn="l">
              <a:defRPr/>
            </a:pPr>
            <a:endParaRPr lang="ru-RU" altLang="en-US" sz="3100" dirty="0">
              <a:latin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843972" y="1376772"/>
            <a:ext cx="4680586" cy="39604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47628" y="512676"/>
            <a:ext cx="2016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sz="2000" b="1" dirty="0" smtClean="0">
                <a:solidFill>
                  <a:prstClr val="black"/>
                </a:solidFill>
                <a:latin typeface="Times New Roman"/>
                <a:ea typeface="+mj-ea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13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631442" y="-351420"/>
            <a:ext cx="9181082" cy="327642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en-US" sz="1800" b="1" dirty="0" smtClean="0">
                <a:latin typeface="Times New Roman"/>
              </a:rPr>
              <a:t>Актуальность</a:t>
            </a:r>
            <a:endParaRPr lang="en-US" altLang="ru-RU" sz="1800" b="1" dirty="0">
              <a:latin typeface="Times New Roman"/>
            </a:endParaRPr>
          </a:p>
          <a:p>
            <a:pPr algn="l">
              <a:defRPr/>
            </a:pPr>
            <a:endParaRPr lang="ru-RU" altLang="en-US" sz="1800" dirty="0">
              <a:latin typeface="Times New Roman"/>
            </a:endParaRPr>
          </a:p>
          <a:p>
            <a:pPr algn="l">
              <a:defRPr/>
            </a:pPr>
            <a:r>
              <a:rPr lang="ru-RU" altLang="en-US" sz="2000" dirty="0">
                <a:latin typeface="Times New Roman"/>
              </a:rPr>
              <a:t>	</a:t>
            </a:r>
            <a:r>
              <a:rPr lang="ru-RU" altLang="en-US" sz="2000" dirty="0" smtClean="0">
                <a:latin typeface="Times New Roman"/>
              </a:rPr>
              <a:t>Лук </a:t>
            </a:r>
            <a:r>
              <a:rPr lang="ru-RU" altLang="en-US" sz="2000" dirty="0">
                <a:latin typeface="Times New Roman"/>
              </a:rPr>
              <a:t>издавна заслужил в народе </a:t>
            </a:r>
            <a:r>
              <a:rPr lang="ru-RU" altLang="en-US" sz="2000" dirty="0" smtClean="0">
                <a:latin typeface="Times New Roman"/>
              </a:rPr>
              <a:t>славу </a:t>
            </a:r>
            <a:r>
              <a:rPr lang="ru-RU" altLang="en-US" sz="2000" dirty="0">
                <a:latin typeface="Times New Roman"/>
              </a:rPr>
              <a:t>отличного овоща и целебного </a:t>
            </a:r>
            <a:r>
              <a:rPr lang="ru-RU" altLang="en-US" sz="2000" dirty="0" smtClean="0">
                <a:latin typeface="Times New Roman"/>
              </a:rPr>
              <a:t/>
            </a:r>
            <a:br>
              <a:rPr lang="ru-RU" altLang="en-US" sz="2000" dirty="0" smtClean="0">
                <a:latin typeface="Times New Roman"/>
              </a:rPr>
            </a:br>
            <a:r>
              <a:rPr lang="ru-RU" altLang="en-US" sz="2000" dirty="0" smtClean="0">
                <a:latin typeface="Times New Roman"/>
              </a:rPr>
              <a:t>средства </a:t>
            </a:r>
            <a:r>
              <a:rPr lang="ru-RU" altLang="en-US" sz="2000" dirty="0">
                <a:latin typeface="Times New Roman"/>
              </a:rPr>
              <a:t>чуть ли не от всех болезней. Без лука не обходится ни одна кухня мира</a:t>
            </a:r>
            <a:r>
              <a:rPr lang="ru-RU" altLang="en-US" sz="2000" dirty="0" smtClean="0">
                <a:latin typeface="Times New Roman"/>
              </a:rPr>
              <a:t>,</a:t>
            </a:r>
            <a:br>
              <a:rPr lang="ru-RU" altLang="en-US" sz="2000" dirty="0" smtClean="0">
                <a:latin typeface="Times New Roman"/>
              </a:rPr>
            </a:br>
            <a:r>
              <a:rPr lang="ru-RU" altLang="en-US" sz="2000" dirty="0" smtClean="0">
                <a:latin typeface="Times New Roman"/>
              </a:rPr>
              <a:t> </a:t>
            </a:r>
            <a:r>
              <a:rPr lang="ru-RU" altLang="en-US" sz="2000" dirty="0">
                <a:latin typeface="Times New Roman"/>
              </a:rPr>
              <a:t>ни один кулинар или домохозяйка.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547265" y="2384884"/>
            <a:ext cx="4968552" cy="3790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19478" y="274638"/>
            <a:ext cx="8929116" cy="6034722"/>
          </a:xfrm>
        </p:spPr>
        <p:txBody>
          <a:bodyPr/>
          <a:lstStyle/>
          <a:p>
            <a:pPr>
              <a:defRPr/>
            </a:pPr>
            <a:r>
              <a:rPr lang="ru-RU" altLang="en-US" sz="1800" b="1" dirty="0">
                <a:latin typeface="Times New Roman"/>
              </a:rPr>
              <a:t>Общие сведения  «О луке»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Ни для кого не секрет, что репчатый лук обладает антисептическим и </a:t>
            </a:r>
            <a:r>
              <a:rPr lang="ru-RU" altLang="en-US" sz="1800" dirty="0" smtClean="0">
                <a:latin typeface="Times New Roman"/>
              </a:rPr>
              <a:t>бактерицидным</a:t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 </a:t>
            </a:r>
            <a:r>
              <a:rPr lang="ru-RU" altLang="en-US" sz="1800" dirty="0">
                <a:latin typeface="Times New Roman"/>
              </a:rPr>
              <a:t>свойством. Его используют при простудных заболеваниях и инфекциях. Репчатый лук </a:t>
            </a:r>
            <a:r>
              <a:rPr lang="ru-RU" altLang="en-US" sz="1800" dirty="0" smtClean="0">
                <a:latin typeface="Times New Roman"/>
              </a:rPr>
              <a:t/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считается </a:t>
            </a:r>
            <a:r>
              <a:rPr lang="ru-RU" altLang="en-US" sz="1800" dirty="0">
                <a:latin typeface="Times New Roman"/>
              </a:rPr>
              <a:t>одной из самых древнейших овощных культур. В пищу лук используют </a:t>
            </a:r>
            <a:r>
              <a:rPr lang="ru-RU" altLang="en-US" sz="1800" dirty="0" smtClean="0">
                <a:latin typeface="Times New Roman"/>
              </a:rPr>
              <a:t/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буквально </a:t>
            </a:r>
            <a:r>
              <a:rPr lang="ru-RU" altLang="en-US" sz="1800" dirty="0">
                <a:latin typeface="Times New Roman"/>
              </a:rPr>
              <a:t>во всех видах: жареном, вареном и свежем, для придания блюдам изысканного аромата. Репчатый лук содержит витамины группы А, В и С, поэтому если говорить о </a:t>
            </a:r>
            <a:r>
              <a:rPr lang="ru-RU" altLang="en-US" sz="1800" dirty="0" smtClean="0">
                <a:latin typeface="Times New Roman"/>
              </a:rPr>
              <a:t/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пользе </a:t>
            </a:r>
            <a:r>
              <a:rPr lang="ru-RU" altLang="en-US" sz="1800" dirty="0">
                <a:latin typeface="Times New Roman"/>
              </a:rPr>
              <a:t>лука, то это несомненно самый витаминизированный овощ. Сок лука считается </a:t>
            </a:r>
            <a:r>
              <a:rPr lang="ru-RU" altLang="en-US" sz="1800" dirty="0" smtClean="0">
                <a:latin typeface="Times New Roman"/>
              </a:rPr>
              <a:t/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самым </a:t>
            </a:r>
            <a:r>
              <a:rPr lang="ru-RU" altLang="en-US" sz="1800" dirty="0">
                <a:latin typeface="Times New Roman"/>
              </a:rPr>
              <a:t>настоящим природным антибиотиком. Народная медицина считает, что если </a:t>
            </a:r>
            <a:r>
              <a:rPr lang="ru-RU" altLang="en-US" sz="1800" dirty="0" smtClean="0">
                <a:latin typeface="Times New Roman"/>
              </a:rPr>
              <a:t>в</a:t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 </a:t>
            </a:r>
            <a:r>
              <a:rPr lang="ru-RU" altLang="en-US" sz="1800" dirty="0">
                <a:latin typeface="Times New Roman"/>
              </a:rPr>
              <a:t>день съедать 100 граммов лука, то никакие заболевания не коснутся организма человека.   Он помогает при лечении желудочно-кишечного тракта, при кашле, насморке, бронхите и заживлении ран. Вареный лук на сливочном масле хорошо избавляет от кашля </a:t>
            </a:r>
            <a:r>
              <a:rPr lang="ru-RU" altLang="en-US" sz="1800" dirty="0" smtClean="0">
                <a:latin typeface="Times New Roman"/>
              </a:rPr>
              <a:t>и</a:t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 </a:t>
            </a:r>
            <a:r>
              <a:rPr lang="ru-RU" altLang="en-US" sz="1800" dirty="0">
                <a:latin typeface="Times New Roman"/>
              </a:rPr>
              <a:t>способствует выведению мокроты из бронхов</a:t>
            </a:r>
            <a:r>
              <a:rPr lang="ru-RU" altLang="en-US" sz="1800" dirty="0" smtClean="0">
                <a:latin typeface="Times New Roman"/>
              </a:rPr>
              <a:t>.</a:t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>
                <a:latin typeface="Times New Roman"/>
              </a:rPr>
              <a:t>	 Неоспорим факт, что лечиться луком можно и нужно, поскольку он </a:t>
            </a:r>
            <a:r>
              <a:rPr lang="ru-RU" altLang="en-US" sz="1800" dirty="0" smtClean="0">
                <a:latin typeface="Times New Roman"/>
              </a:rPr>
              <a:t>доступен</a:t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 </a:t>
            </a:r>
            <a:r>
              <a:rPr lang="ru-RU" altLang="en-US" sz="1800" dirty="0">
                <a:latin typeface="Times New Roman"/>
              </a:rPr>
              <a:t>каждому и никак не усугубит положение, как это могут сделать различные химические медикаменты.</a:t>
            </a:r>
          </a:p>
        </p:txBody>
      </p:sp>
    </p:spTree>
    <p:extLst>
      <p:ext uri="{BB962C8B-B14F-4D97-AF65-F5344CB8AC3E}">
        <p14:creationId xmlns:p14="http://schemas.microsoft.com/office/powerpoint/2010/main" val="21639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5250392" y="1412776"/>
            <a:ext cx="5652644" cy="33483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en-US" sz="2000" b="1" dirty="0" smtClean="0">
                <a:latin typeface="Times New Roman"/>
              </a:rPr>
              <a:t>Задачи</a:t>
            </a:r>
            <a:r>
              <a:rPr lang="ru-RU" altLang="en-US" sz="2000" b="1" dirty="0">
                <a:latin typeface="Times New Roman"/>
              </a:rPr>
              <a:t>: </a:t>
            </a:r>
          </a:p>
          <a:p>
            <a:pPr algn="l">
              <a:defRPr/>
            </a:pPr>
            <a:r>
              <a:rPr lang="ru-RU" altLang="en-US" sz="2000" dirty="0">
                <a:latin typeface="Times New Roman"/>
              </a:rPr>
              <a:t>- Изучить литературу о репчатом луке; </a:t>
            </a:r>
          </a:p>
          <a:p>
            <a:pPr algn="l">
              <a:defRPr/>
            </a:pPr>
            <a:r>
              <a:rPr lang="en-US" altLang="ru-RU" sz="2000" dirty="0">
                <a:latin typeface="Times New Roman"/>
              </a:rPr>
              <a:t>-</a:t>
            </a:r>
            <a:r>
              <a:rPr lang="ru-RU" altLang="en-US" sz="2000" dirty="0">
                <a:latin typeface="Times New Roman"/>
              </a:rPr>
              <a:t> Узнать о полезных свойствах лука.</a:t>
            </a:r>
          </a:p>
          <a:p>
            <a:pPr algn="l">
              <a:defRPr/>
            </a:pPr>
            <a:r>
              <a:rPr lang="en-US" altLang="ru-RU" sz="2000" dirty="0">
                <a:latin typeface="Times New Roman"/>
              </a:rPr>
              <a:t>-</a:t>
            </a:r>
            <a:r>
              <a:rPr lang="ru-RU" altLang="en-US" sz="2000" dirty="0">
                <a:latin typeface="Times New Roman"/>
              </a:rPr>
              <a:t> Доказать, что лук репчатый можно выращивать и в домашних условиях круглый год</a:t>
            </a:r>
            <a:r>
              <a:rPr lang="en-US" altLang="ru-RU" sz="2000" dirty="0" smtClean="0">
                <a:latin typeface="Times New Roman"/>
              </a:rPr>
              <a:t>.</a:t>
            </a:r>
            <a:endParaRPr lang="en-US" altLang="ru-RU" sz="2000" dirty="0">
              <a:latin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11353" y="1988840"/>
            <a:ext cx="3960495" cy="36450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7448" y="376118"/>
            <a:ext cx="9793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2000" b="1" dirty="0" smtClean="0">
                <a:latin typeface="Times New Roman"/>
              </a:rPr>
              <a:t>Цель:</a:t>
            </a:r>
            <a:r>
              <a:rPr lang="ru-RU" altLang="en-US" sz="2000" dirty="0" smtClean="0">
                <a:latin typeface="Times New Roman"/>
              </a:rPr>
              <a:t> </a:t>
            </a:r>
            <a:r>
              <a:rPr lang="ru-RU" altLang="en-US" dirty="0" smtClean="0">
                <a:latin typeface="Times New Roman"/>
              </a:rPr>
              <a:t>Узнать</a:t>
            </a:r>
            <a:r>
              <a:rPr lang="ru-RU" altLang="en-US" dirty="0">
                <a:latin typeface="Times New Roman"/>
              </a:rPr>
              <a:t>, действительно ли полезен лук.</a:t>
            </a:r>
          </a:p>
          <a:p>
            <a:pPr>
              <a:defRPr/>
            </a:pPr>
            <a:r>
              <a:rPr lang="ru-RU" altLang="en-US" sz="2000" b="1" dirty="0">
                <a:latin typeface="Times New Roman"/>
              </a:rPr>
              <a:t>Гипотеза: 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Я предложила, что  лук, посаженный землю, растет быстрее чем в воде. </a:t>
            </a:r>
            <a:endParaRPr lang="ru-RU" altLang="en-US" sz="2000" b="1" dirty="0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95500" y="944724"/>
            <a:ext cx="3924506" cy="2088273"/>
          </a:xfrm>
        </p:spPr>
        <p:txBody>
          <a:bodyPr/>
          <a:lstStyle/>
          <a:p>
            <a:pPr>
              <a:defRPr/>
            </a:pPr>
            <a:r>
              <a:rPr lang="ru-RU" altLang="en-US" sz="1800" b="1" dirty="0">
                <a:latin typeface="Times New Roman"/>
              </a:rPr>
              <a:t>Объект исследования:</a:t>
            </a:r>
            <a:r>
              <a:rPr lang="ru-RU" altLang="en-US" sz="1800" dirty="0">
                <a:latin typeface="Times New Roman"/>
              </a:rPr>
              <a:t> </a:t>
            </a:r>
          </a:p>
          <a:p>
            <a:pPr algn="l">
              <a:defRPr/>
            </a:pPr>
            <a:r>
              <a:rPr lang="en-US" altLang="ru-RU" sz="1800" dirty="0">
                <a:latin typeface="Times New Roman"/>
              </a:rPr>
              <a:t>-</a:t>
            </a:r>
            <a:r>
              <a:rPr lang="ru-RU" altLang="en-US" sz="1800" dirty="0">
                <a:latin typeface="Times New Roman"/>
              </a:rPr>
              <a:t> Лук репчатый</a:t>
            </a:r>
          </a:p>
          <a:p>
            <a:pPr>
              <a:defRPr/>
            </a:pPr>
            <a:r>
              <a:rPr lang="ru-RU" altLang="en-US" sz="1800" b="1" dirty="0">
                <a:latin typeface="Times New Roman"/>
              </a:rPr>
              <a:t>Методы исследования: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- Изучение литературы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- Анкетирование</a:t>
            </a:r>
          </a:p>
          <a:p>
            <a:pPr algn="l">
              <a:defRPr/>
            </a:pPr>
            <a:r>
              <a:rPr lang="ru-RU" altLang="en-US" sz="1800" dirty="0">
                <a:latin typeface="Times New Roman"/>
              </a:rPr>
              <a:t>- Наблюдение</a:t>
            </a:r>
            <a:endParaRPr lang="ru-RU" altLang="en-US" sz="3100" dirty="0">
              <a:latin typeface="Times New Roman"/>
            </a:endParaRPr>
          </a:p>
          <a:p>
            <a:pPr algn="l">
              <a:defRPr/>
            </a:pPr>
            <a:endParaRPr lang="ru-RU" altLang="en-US" sz="3100" dirty="0">
              <a:latin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775379" y="944725"/>
            <a:ext cx="5001889" cy="43564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3429000"/>
            <a:ext cx="3309286" cy="2448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199387" y="332613"/>
            <a:ext cx="9577199" cy="2304288"/>
          </a:xfrm>
        </p:spPr>
        <p:txBody>
          <a:bodyPr>
            <a:noAutofit/>
          </a:bodyPr>
          <a:lstStyle/>
          <a:p>
            <a:pPr>
              <a:defRPr/>
            </a:pPr>
            <a:endParaRPr lang="ru-RU" altLang="en-US" sz="3100" b="1" dirty="0">
              <a:latin typeface="Times New Roman"/>
            </a:endParaRPr>
          </a:p>
          <a:p>
            <a:pPr>
              <a:defRPr/>
            </a:pPr>
            <a:r>
              <a:rPr lang="ru-RU" altLang="en-US" sz="3100" b="1" dirty="0">
                <a:latin typeface="Times New Roman"/>
              </a:rPr>
              <a:t> </a:t>
            </a:r>
            <a:r>
              <a:rPr lang="ru-RU" altLang="en-US" sz="1800" b="1" dirty="0">
                <a:latin typeface="Times New Roman"/>
              </a:rPr>
              <a:t>Опрос одноклассников</a:t>
            </a:r>
            <a:r>
              <a:rPr lang="en-US" altLang="ru-RU" sz="1800" b="1" dirty="0">
                <a:latin typeface="Times New Roman"/>
              </a:rPr>
              <a:t>:</a:t>
            </a:r>
          </a:p>
          <a:p>
            <a:pPr>
              <a:defRPr/>
            </a:pPr>
            <a:r>
              <a:rPr lang="ru-RU" altLang="en-US" sz="1800" dirty="0">
                <a:latin typeface="Times New Roman"/>
              </a:rPr>
              <a:t>Я хотела узнать, что знают о луке </a:t>
            </a:r>
            <a:r>
              <a:rPr lang="ru-RU" altLang="en-US" sz="1800" dirty="0" smtClean="0">
                <a:latin typeface="Times New Roman"/>
              </a:rPr>
              <a:t>мои друзья, </a:t>
            </a:r>
            <a:r>
              <a:rPr lang="ru-RU" altLang="en-US" sz="1800" dirty="0">
                <a:latin typeface="Times New Roman"/>
              </a:rPr>
              <a:t>употребляют ли его в пищу</a:t>
            </a:r>
            <a:r>
              <a:rPr lang="ru-RU" altLang="en-US" sz="1800" dirty="0" smtClean="0">
                <a:latin typeface="Times New Roman"/>
              </a:rPr>
              <a:t>.</a:t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 </a:t>
            </a:r>
            <a:r>
              <a:rPr lang="ru-RU" altLang="en-US" sz="1800" dirty="0">
                <a:latin typeface="Times New Roman"/>
              </a:rPr>
              <a:t>Вместе  с учителем мы провели опрос учащихся нашего класса. </a:t>
            </a:r>
            <a:r>
              <a:rPr lang="ru-RU" altLang="en-US" sz="1800" dirty="0" smtClean="0">
                <a:latin typeface="Times New Roman"/>
              </a:rPr>
              <a:t/>
            </a:r>
            <a:br>
              <a:rPr lang="ru-RU" altLang="en-US" sz="1800" dirty="0" smtClean="0">
                <a:latin typeface="Times New Roman"/>
              </a:rPr>
            </a:br>
            <a:r>
              <a:rPr lang="ru-RU" altLang="en-US" sz="1800" dirty="0" smtClean="0">
                <a:latin typeface="Times New Roman"/>
              </a:rPr>
              <a:t>Ребятам </a:t>
            </a:r>
            <a:r>
              <a:rPr lang="ru-RU" altLang="en-US" sz="1800" dirty="0">
                <a:latin typeface="Times New Roman"/>
              </a:rPr>
              <a:t>было предложено ответить на несколько вопросов.</a:t>
            </a:r>
            <a:endParaRPr lang="ru-RU" altLang="en-US" sz="3100" dirty="0">
              <a:latin typeface="Times New Roman"/>
            </a:endParaRPr>
          </a:p>
          <a:p>
            <a:pPr>
              <a:defRPr/>
            </a:pPr>
            <a:endParaRPr lang="ru-RU" altLang="en-US" sz="3100" dirty="0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11524" y="1484784"/>
            <a:ext cx="5004606" cy="39244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en-US" sz="1800" b="1" dirty="0">
                <a:latin typeface="Times New Roman"/>
              </a:rPr>
              <a:t>Анкета</a:t>
            </a:r>
            <a:r>
              <a:rPr lang="en-US" altLang="ru-RU" sz="1800" b="1" dirty="0">
                <a:latin typeface="Times New Roman"/>
              </a:rPr>
              <a:t>:</a:t>
            </a:r>
            <a:endParaRPr lang="en-US" altLang="ru-RU" sz="3888" b="1" dirty="0">
              <a:latin typeface="Times New Roman"/>
            </a:endParaRPr>
          </a:p>
          <a:p>
            <a:pPr algn="l">
              <a:defRPr/>
            </a:pPr>
            <a:r>
              <a:rPr lang="ru-RU" altLang="en-US" sz="2000" dirty="0">
                <a:latin typeface="Times New Roman"/>
              </a:rPr>
              <a:t>1. Содержится ли в луке витамины?</a:t>
            </a:r>
          </a:p>
          <a:p>
            <a:pPr algn="l">
              <a:defRPr/>
            </a:pPr>
            <a:r>
              <a:rPr lang="ru-RU" altLang="en-US" sz="2000" dirty="0">
                <a:latin typeface="Times New Roman"/>
              </a:rPr>
              <a:t>   да                        нет</a:t>
            </a:r>
          </a:p>
          <a:p>
            <a:pPr algn="l">
              <a:defRPr/>
            </a:pPr>
            <a:r>
              <a:rPr lang="ru-RU" altLang="en-US" sz="2000" dirty="0">
                <a:latin typeface="Times New Roman"/>
              </a:rPr>
              <a:t>2. Употребляешь ли ты лук в пище?</a:t>
            </a:r>
          </a:p>
          <a:p>
            <a:pPr algn="l">
              <a:defRPr/>
            </a:pPr>
            <a:r>
              <a:rPr lang="ru-RU" altLang="en-US" sz="2000" dirty="0">
                <a:latin typeface="Times New Roman"/>
              </a:rPr>
              <a:t>да                           нет</a:t>
            </a:r>
          </a:p>
          <a:p>
            <a:pPr algn="l">
              <a:defRPr/>
            </a:pPr>
            <a:r>
              <a:rPr lang="ru-RU" altLang="en-US" sz="2000" dirty="0">
                <a:latin typeface="Times New Roman"/>
              </a:rPr>
              <a:t>3. Любишь ли ты лук?</a:t>
            </a:r>
          </a:p>
          <a:p>
            <a:pPr algn="l">
              <a:defRPr/>
            </a:pPr>
            <a:r>
              <a:rPr lang="ru-RU" altLang="en-US" sz="2000" dirty="0">
                <a:latin typeface="Times New Roman"/>
              </a:rPr>
              <a:t>   да                        нет</a:t>
            </a:r>
          </a:p>
          <a:p>
            <a:pPr algn="l">
              <a:defRPr/>
            </a:pPr>
            <a:r>
              <a:rPr lang="ru-RU" altLang="en-US" sz="2000" dirty="0">
                <a:latin typeface="Times New Roman"/>
              </a:rPr>
              <a:t>4. Полезен ли лук?</a:t>
            </a:r>
          </a:p>
          <a:p>
            <a:pPr algn="l">
              <a:defRPr/>
            </a:pPr>
            <a:r>
              <a:rPr lang="ru-RU" altLang="en-US" sz="2000" dirty="0">
                <a:latin typeface="Times New Roman"/>
              </a:rPr>
              <a:t>   да                        нет</a:t>
            </a:r>
          </a:p>
          <a:p>
            <a:pPr algn="l">
              <a:defRPr/>
            </a:pPr>
            <a:r>
              <a:rPr lang="ru-RU" altLang="en-US" sz="2000" dirty="0">
                <a:latin typeface="Times New Roman"/>
              </a:rPr>
              <a:t>5.    Вам нравится, когда в пище лук?</a:t>
            </a:r>
          </a:p>
          <a:p>
            <a:pPr algn="l">
              <a:defRPr/>
            </a:pPr>
            <a:r>
              <a:rPr lang="ru-RU" altLang="en-US" sz="2000" dirty="0">
                <a:latin typeface="Times New Roman"/>
              </a:rPr>
              <a:t>   да                        нет</a:t>
            </a:r>
          </a:p>
          <a:p>
            <a:pPr>
              <a:defRPr/>
            </a:pPr>
            <a:endParaRPr lang="ru-RU" altLang="en-US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1196752"/>
            <a:ext cx="3928607" cy="18371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711576" y="1196721"/>
            <a:ext cx="7056883" cy="5112639"/>
          </a:xfrm>
        </p:spPr>
        <p:txBody>
          <a:bodyPr>
            <a:normAutofit/>
          </a:bodyPr>
          <a:lstStyle/>
          <a:p>
            <a:pPr>
              <a:defRPr/>
            </a:pPr>
            <a:endParaRPr lang="ru-RU" altLang="en-US" sz="3888" b="1" dirty="0">
              <a:latin typeface="Times New Roman"/>
            </a:endParaRPr>
          </a:p>
          <a:p>
            <a:pPr algn="l">
              <a:defRPr/>
            </a:pPr>
            <a:endParaRPr lang="ru-RU" altLang="en-US" sz="3443" dirty="0">
              <a:latin typeface="Times New Roman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533720994"/>
              </p:ext>
            </p:extLst>
          </p:nvPr>
        </p:nvGraphicFramePr>
        <p:xfrm>
          <a:off x="407368" y="800708"/>
          <a:ext cx="727280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677" y="2384884"/>
            <a:ext cx="6934323" cy="468051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67508" y="5013176"/>
            <a:ext cx="359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Опрос родителей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284132" y="1304764"/>
            <a:ext cx="334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Опрос одноклассников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inkfree Office">
  <a:themeElements>
    <a:clrScheme name="Thinkfree Office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Thinkfree Office">
      <a:majorFont>
        <a:latin typeface="HCR Dotum"/>
        <a:ea typeface=""/>
        <a:cs typeface="Times New Roman"/>
        <a:font script="Jpan" typeface="MS PGothic"/>
        <a:font script="Hang" typeface="HCR Dotum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HCR Dotum"/>
        <a:ea typeface=""/>
        <a:cs typeface="Times New Roman"/>
        <a:font script="Jpan" typeface="MS PGothic"/>
        <a:font script="Hang" typeface="HCR Dotum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inkfre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492</Words>
  <Application>Microsoft Office PowerPoint</Application>
  <PresentationFormat>Произвольный</PresentationFormat>
  <Paragraphs>114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Thinkfree Office</vt:lpstr>
      <vt:lpstr>МБОУ Сеченовская средняя школа.   Исследовательская работа на тему: “Условия выращивания  зеленого лука“   Выполнила: Лобаева Анастасия Руководитель: Лобаева Н.Е</vt:lpstr>
      <vt:lpstr>1. Общие сведения  «О луке» 2. Практическая часть:  Опрос Наблюдение Вывод 3. Заключение 4. Список использованной  литературы  </vt:lpstr>
      <vt:lpstr>Актуальность   Лук издавна заслужил в народе славу отличного овоща и целебного  средства чуть ли не от всех болезней. Без лука не обходится ни одна кухня мира,  ни один кулинар или домохозяйка.</vt:lpstr>
      <vt:lpstr>Общие сведения  «О луке» Ни для кого не секрет, что репчатый лук обладает антисептическим и бактерицидным  свойством. Его используют при простудных заболеваниях и инфекциях. Репчатый лук  считается одной из самых древнейших овощных культур. В пищу лук используют  буквально во всех видах: жареном, вареном и свежем, для придания блюдам изысканного аромата. Репчатый лук содержит витамины группы А, В и С, поэтому если говорить о  пользе лука, то это несомненно самый витаминизированный овощ. Сок лука считается  самым настоящим природным антибиотиком. Народная медицина считает, что если в  день съедать 100 граммов лука, то никакие заболевания не коснутся организма человека.   Он помогает при лечении желудочно-кишечного тракта, при кашле, насморке, бронхите и заживлении ран. Вареный лук на сливочном масле хорошо избавляет от кашля и  способствует выведению мокроты из бронхов.   Неоспорим факт, что лечиться луком можно и нужно, поскольку он доступен  каждому и никак не усугубит положение, как это могут сделать различные химические медикаменты.</vt:lpstr>
      <vt:lpstr>Задачи:  - Изучить литературу о репчатом луке;  - Узнать о полезных свойствах лука. - Доказать, что лук репчатый можно выращивать и в домашних условиях круглый год.</vt:lpstr>
      <vt:lpstr>Объект исследования:  - Лук репчатый Методы исследования: - Изучение литературы - Анкетирование - Наблюдение </vt:lpstr>
      <vt:lpstr>  Опрос одноклассников: Я хотела узнать, что знают о луке мои друзья, употребляют ли его в пищу.  Вместе  с учителем мы провели опрос учащихся нашего класса.  Ребятам было предложено ответить на несколько вопросов. </vt:lpstr>
      <vt:lpstr>Анкета: 1. Содержится ли в луке витамины?    да                        нет 2. Употребляешь ли ты лук в пище? да                           нет 3. Любишь ли ты лук?    да                        нет 4. Полезен ли лук?    да                        нет 5.    Вам нравится, когда в пище лук?    да                        нет </vt:lpstr>
      <vt:lpstr> </vt:lpstr>
      <vt:lpstr>Наблюдение: В целях практического изучения роста лука на перо я взяла лук одинакового размера, обрезала верхушки и посадила их: одни - в баночку с землей, другие в баночку с водой и поставила в темное место, чтобы луковицы дали корни. </vt:lpstr>
      <vt:lpstr> После посадки, я поставила лук на стол, где  больше света и тепла и далее я стала вести  наблюдения и записывать в таблицу.  В результате получилась такая таблица, где видно как рос лук воде и земле, на сколько быстрее лук рос в земле, чем воде.  </vt:lpstr>
      <vt:lpstr>Презентация PowerPoint</vt:lpstr>
      <vt:lpstr>Вывод:  В домашних условиях лук можно выращивать и в воде, и в земле.  Но чтобы  быстрее и больше получить зелени репчатого лука, лучше его посадить в почву. Выдвинутая мной гипотеза подтвердилась, луковицы, посаженной в почву,  они растут на много быстрее и у них перья гуще и длиннее, чем у луковицы,  растущей в воде.</vt:lpstr>
      <vt:lpstr>Заключение  Лук – растение поистине удивительное. Без него не обходится практически ни одна  хозяйка. Лук входит в рецептуру многих блюд. В ход идут и зеленые «пёрышки», и  сами луковицы. Я Узнала, что в свежем зеленом луке содержится много разных  витаминов. И я  настолько привыкла к луку, что порой забываю о том, что в любое  время года у нас под руками дешёвое средство борьбы со многими болезнями.  Я Предлагаю всем выращивать зеленый лук в домашних условиях и  набираться витаминов.</vt:lpstr>
      <vt:lpstr>Список использованной литературы:  1.     Детская энциклопедия: «Скажи мне почему?» Аркадий Леокум. Москва, Джулия,          1992 г. 2.     Энциклопедия для детей. Биология, Москва,«Аванта +», 1995г., 3.     http://ru.wikipedia.ru 4.     http://www.bigcatalogphotos.ru 5.     http://www.medicalplant.ru 6.     Программа «Галилео Галилей». Канал СТС. 18 марта 2010г.  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Сеченовская средняя школа.    Иследовательская работа на тему “Польза лука“ Выполнила: Лобаева Анастасия</dc:title>
  <dc:creator>nadig</dc:creator>
  <cp:lastModifiedBy>Петр</cp:lastModifiedBy>
  <cp:revision>72</cp:revision>
  <dcterms:created xsi:type="dcterms:W3CDTF">2022-09-29T15:46:27Z</dcterms:created>
  <dcterms:modified xsi:type="dcterms:W3CDTF">2026-02-20T13:02:18Z</dcterms:modified>
  <cp:version>0906.0100.01</cp:version>
</cp:coreProperties>
</file>